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494" r:id="rId2"/>
    <p:sldId id="499" r:id="rId3"/>
    <p:sldId id="500" r:id="rId4"/>
    <p:sldId id="503" r:id="rId5"/>
    <p:sldId id="504" r:id="rId6"/>
    <p:sldId id="496" r:id="rId7"/>
    <p:sldId id="501" r:id="rId8"/>
    <p:sldId id="484" r:id="rId9"/>
    <p:sldId id="495" r:id="rId10"/>
    <p:sldId id="505" r:id="rId11"/>
  </p:sldIdLst>
  <p:sldSz cx="9144000" cy="6858000" type="screen4x3"/>
  <p:notesSz cx="6735763" cy="9866313"/>
  <p:defaultTextStyle>
    <a:defPPr>
      <a:defRPr lang="ja-JP"/>
    </a:defPPr>
    <a:lvl1pPr marL="0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6374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2749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69121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5495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1868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38241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4615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0991" algn="l" defTabSz="45637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9900"/>
    <a:srgbClr val="585859"/>
    <a:srgbClr val="595959"/>
    <a:srgbClr val="FCFFB2"/>
    <a:srgbClr val="AFF0F7"/>
    <a:srgbClr val="FE8002"/>
    <a:srgbClr val="FFF00C"/>
    <a:srgbClr val="D6C09A"/>
    <a:srgbClr val="E43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淡色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間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中間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淡色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間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中間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254" autoAdjust="0"/>
    <p:restoredTop sz="87663" autoAdjust="0"/>
  </p:normalViewPr>
  <p:slideViewPr>
    <p:cSldViewPr snapToGrid="0" snapToObjects="1">
      <p:cViewPr varScale="1">
        <p:scale>
          <a:sx n="63" d="100"/>
          <a:sy n="63" d="100"/>
        </p:scale>
        <p:origin x="92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6" d="100"/>
        <a:sy n="146" d="100"/>
      </p:scale>
      <p:origin x="0" y="6368"/>
    </p:cViewPr>
  </p:sorterViewPr>
  <p:notesViewPr>
    <p:cSldViewPr snapToGrid="0" snapToObjects="1">
      <p:cViewPr varScale="1">
        <p:scale>
          <a:sx n="78" d="100"/>
          <a:sy n="78" d="100"/>
        </p:scale>
        <p:origin x="311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918622" cy="494812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l">
              <a:defRPr sz="1200"/>
            </a:lvl1pPr>
          </a:lstStyle>
          <a:p>
            <a:r>
              <a:rPr kumimoji="1" lang="en-US" altLang="ja-JP"/>
              <a:t>IIJ</a:t>
            </a:r>
            <a:r>
              <a:rPr kumimoji="1" lang="ja-JP" altLang="en-US"/>
              <a:t>様　</a:t>
            </a:r>
            <a:r>
              <a:rPr kumimoji="1" lang="en-US" altLang="ja-JP"/>
              <a:t>TOUCHI JAPAN</a:t>
            </a:r>
            <a:r>
              <a:rPr kumimoji="1" lang="ja-JP" altLang="en-US"/>
              <a:t>のご案内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72" y="4"/>
            <a:ext cx="2918622" cy="494812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r">
              <a:defRPr sz="1200"/>
            </a:lvl1pPr>
          </a:lstStyle>
          <a:p>
            <a:fld id="{651E7C82-A50F-4A23-883F-D43FA591572B}" type="datetimeFigureOut">
              <a:rPr kumimoji="1" lang="ja-JP" altLang="en-US" smtClean="0"/>
              <a:pPr/>
              <a:t>2018/1/25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8622" cy="494812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72" y="9371503"/>
            <a:ext cx="2918622" cy="494812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r">
              <a:defRPr sz="1200"/>
            </a:lvl1pPr>
          </a:lstStyle>
          <a:p>
            <a:fld id="{662D1DB9-6CB4-44FB-A026-32C12F20045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0758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18831" cy="493316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l">
              <a:defRPr sz="1200"/>
            </a:lvl1pPr>
          </a:lstStyle>
          <a:p>
            <a:r>
              <a:rPr kumimoji="1" lang="en-US" altLang="ja-JP"/>
              <a:t>IIJ</a:t>
            </a:r>
            <a:r>
              <a:rPr kumimoji="1" lang="ja-JP" altLang="en-US"/>
              <a:t>様　</a:t>
            </a:r>
            <a:r>
              <a:rPr kumimoji="1" lang="en-US" altLang="ja-JP"/>
              <a:t>TOUCHI JAPAN</a:t>
            </a:r>
            <a:r>
              <a:rPr kumimoji="1" lang="ja-JP" altLang="en-US"/>
              <a:t>のご案内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3"/>
            <a:ext cx="2918831" cy="493316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r">
              <a:defRPr sz="1200"/>
            </a:lvl1pPr>
          </a:lstStyle>
          <a:p>
            <a:fld id="{1F7A680F-51B9-8A4A-B03A-3929544B0046}" type="datetimeFigureOut">
              <a:rPr kumimoji="1" lang="ja-JP" altLang="en-US" smtClean="0"/>
              <a:pPr/>
              <a:t>2018/1/25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38" tIns="45318" rIns="90638" bIns="453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0"/>
          </a:xfrm>
          <a:prstGeom prst="rect">
            <a:avLst/>
          </a:prstGeom>
        </p:spPr>
        <p:txBody>
          <a:bodyPr vert="horz" lIns="90638" tIns="45318" rIns="90638" bIns="453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1" cy="493316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1" cy="493316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r">
              <a:defRPr sz="1200"/>
            </a:lvl1pPr>
          </a:lstStyle>
          <a:p>
            <a:fld id="{45A9A9CD-3150-F248-ADD5-1E90E7382E6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1208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6374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2749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69121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5495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1868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38241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4615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0991" algn="l" defTabSz="45637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en-US" altLang="ja-JP"/>
              <a:t>IIJ</a:t>
            </a:r>
            <a:r>
              <a:rPr kumimoji="1" lang="ja-JP" altLang="en-US"/>
              <a:t>様　</a:t>
            </a:r>
            <a:r>
              <a:rPr kumimoji="1" lang="en-US" altLang="ja-JP"/>
              <a:t>TOUCHI JAPAN</a:t>
            </a:r>
            <a:r>
              <a:rPr kumimoji="1" lang="ja-JP" altLang="en-US"/>
              <a:t>のご案内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A9A9CD-3150-F248-ADD5-1E90E7382E6D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44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70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5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11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67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23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7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3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90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4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8053" y="6476153"/>
            <a:ext cx="2133600" cy="365125"/>
          </a:xfrm>
        </p:spPr>
        <p:txBody>
          <a:bodyPr/>
          <a:lstStyle>
            <a:lvl1pPr>
              <a:defRPr sz="9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944581" y="6465266"/>
            <a:ext cx="2895600" cy="365125"/>
          </a:xfrm>
        </p:spPr>
        <p:txBody>
          <a:bodyPr/>
          <a:lstStyle>
            <a:lvl1pPr>
              <a:defRPr sz="9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977754" y="6454380"/>
            <a:ext cx="2133600" cy="365125"/>
          </a:xfrm>
        </p:spPr>
        <p:txBody>
          <a:bodyPr/>
          <a:lstStyle>
            <a:lvl1pPr>
              <a:defRPr sz="9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CD7EC518-2747-6247-A0BB-A14D9F9FF4B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4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8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558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11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6754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339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792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50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09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467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4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23"/>
            <a:ext cx="5410200" cy="452596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600223"/>
            <a:ext cx="5410200" cy="452596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30"/>
            <a:ext cx="4040188" cy="63976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5850" indent="0">
              <a:buNone/>
              <a:defRPr sz="1600" b="1"/>
            </a:lvl2pPr>
            <a:lvl3pPr marL="711696" indent="0">
              <a:buNone/>
              <a:defRPr sz="1500" b="1"/>
            </a:lvl3pPr>
            <a:lvl4pPr marL="1067547" indent="0">
              <a:buNone/>
              <a:defRPr sz="1200" b="1"/>
            </a:lvl4pPr>
            <a:lvl5pPr marL="1423393" indent="0">
              <a:buNone/>
              <a:defRPr sz="1200" b="1"/>
            </a:lvl5pPr>
            <a:lvl6pPr marL="1779245" indent="0">
              <a:buNone/>
              <a:defRPr sz="1200" b="1"/>
            </a:lvl6pPr>
            <a:lvl7pPr marL="2135094" indent="0">
              <a:buNone/>
              <a:defRPr sz="1200" b="1"/>
            </a:lvl7pPr>
            <a:lvl8pPr marL="2490951" indent="0">
              <a:buNone/>
              <a:defRPr sz="1200" b="1"/>
            </a:lvl8pPr>
            <a:lvl9pPr marL="284678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67" y="1535130"/>
            <a:ext cx="4041775" cy="63976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5850" indent="0">
              <a:buNone/>
              <a:defRPr sz="1600" b="1"/>
            </a:lvl2pPr>
            <a:lvl3pPr marL="711696" indent="0">
              <a:buNone/>
              <a:defRPr sz="1500" b="1"/>
            </a:lvl3pPr>
            <a:lvl4pPr marL="1067547" indent="0">
              <a:buNone/>
              <a:defRPr sz="1200" b="1"/>
            </a:lvl4pPr>
            <a:lvl5pPr marL="1423393" indent="0">
              <a:buNone/>
              <a:defRPr sz="1200" b="1"/>
            </a:lvl5pPr>
            <a:lvl6pPr marL="1779245" indent="0">
              <a:buNone/>
              <a:defRPr sz="1200" b="1"/>
            </a:lvl6pPr>
            <a:lvl7pPr marL="2135094" indent="0">
              <a:buNone/>
              <a:defRPr sz="1200" b="1"/>
            </a:lvl7pPr>
            <a:lvl8pPr marL="2490951" indent="0">
              <a:buNone/>
              <a:defRPr sz="1200" b="1"/>
            </a:lvl8pPr>
            <a:lvl9pPr marL="284678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67" y="2174875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3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6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ja-JP">
                <a:solidFill>
                  <a:prstClr val="black"/>
                </a:solidFill>
              </a:rPr>
              <a:t>©ONE STOP INNOVATION INC. 2017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22" y="273055"/>
            <a:ext cx="3008313" cy="116205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5" y="273066"/>
            <a:ext cx="5111750" cy="585311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22" y="1435111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355850" indent="0">
              <a:buNone/>
              <a:defRPr sz="900"/>
            </a:lvl2pPr>
            <a:lvl3pPr marL="711696" indent="0">
              <a:buNone/>
              <a:defRPr sz="900"/>
            </a:lvl3pPr>
            <a:lvl4pPr marL="1067547" indent="0">
              <a:buNone/>
              <a:defRPr sz="700"/>
            </a:lvl4pPr>
            <a:lvl5pPr marL="1423393" indent="0">
              <a:buNone/>
              <a:defRPr sz="700"/>
            </a:lvl5pPr>
            <a:lvl6pPr marL="1779245" indent="0">
              <a:buNone/>
              <a:defRPr sz="700"/>
            </a:lvl6pPr>
            <a:lvl7pPr marL="2135094" indent="0">
              <a:buNone/>
              <a:defRPr sz="700"/>
            </a:lvl7pPr>
            <a:lvl8pPr marL="2490951" indent="0">
              <a:buNone/>
              <a:defRPr sz="700"/>
            </a:lvl8pPr>
            <a:lvl9pPr marL="2846789" indent="0">
              <a:buNone/>
              <a:defRPr sz="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4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55850" indent="0">
              <a:buNone/>
              <a:defRPr sz="2200"/>
            </a:lvl2pPr>
            <a:lvl3pPr marL="711696" indent="0">
              <a:buNone/>
              <a:defRPr sz="1900"/>
            </a:lvl3pPr>
            <a:lvl4pPr marL="1067547" indent="0">
              <a:buNone/>
              <a:defRPr sz="1600"/>
            </a:lvl4pPr>
            <a:lvl5pPr marL="1423393" indent="0">
              <a:buNone/>
              <a:defRPr sz="1600"/>
            </a:lvl5pPr>
            <a:lvl6pPr marL="1779245" indent="0">
              <a:buNone/>
              <a:defRPr sz="1600"/>
            </a:lvl6pPr>
            <a:lvl7pPr marL="2135094" indent="0">
              <a:buNone/>
              <a:defRPr sz="1600"/>
            </a:lvl7pPr>
            <a:lvl8pPr marL="2490951" indent="0">
              <a:buNone/>
              <a:defRPr sz="1600"/>
            </a:lvl8pPr>
            <a:lvl9pPr marL="2846789" indent="0">
              <a:buNone/>
              <a:defRPr sz="16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71"/>
            <a:ext cx="5486400" cy="804863"/>
          </a:xfrm>
        </p:spPr>
        <p:txBody>
          <a:bodyPr/>
          <a:lstStyle>
            <a:lvl1pPr marL="0" indent="0">
              <a:buNone/>
              <a:defRPr sz="1200"/>
            </a:lvl1pPr>
            <a:lvl2pPr marL="355850" indent="0">
              <a:buNone/>
              <a:defRPr sz="900"/>
            </a:lvl2pPr>
            <a:lvl3pPr marL="711696" indent="0">
              <a:buNone/>
              <a:defRPr sz="900"/>
            </a:lvl3pPr>
            <a:lvl4pPr marL="1067547" indent="0">
              <a:buNone/>
              <a:defRPr sz="700"/>
            </a:lvl4pPr>
            <a:lvl5pPr marL="1423393" indent="0">
              <a:buNone/>
              <a:defRPr sz="700"/>
            </a:lvl5pPr>
            <a:lvl6pPr marL="1779245" indent="0">
              <a:buNone/>
              <a:defRPr sz="700"/>
            </a:lvl6pPr>
            <a:lvl7pPr marL="2135094" indent="0">
              <a:buNone/>
              <a:defRPr sz="700"/>
            </a:lvl7pPr>
            <a:lvl8pPr marL="2490951" indent="0">
              <a:buNone/>
              <a:defRPr sz="700"/>
            </a:lvl8pPr>
            <a:lvl9pPr marL="2846789" indent="0">
              <a:buNone/>
              <a:defRPr sz="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6953261" y="6476153"/>
            <a:ext cx="2133600" cy="365125"/>
          </a:xfrm>
        </p:spPr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15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6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87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87"/>
            <a:ext cx="80772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010400" y="6492924"/>
            <a:ext cx="2133600" cy="365125"/>
          </a:xfrm>
        </p:spPr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37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30563" y="6528029"/>
            <a:ext cx="2895600" cy="2413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010400" y="6492924"/>
            <a:ext cx="2133600" cy="365125"/>
          </a:xfrm>
        </p:spPr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97651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5688013" y="6538920"/>
            <a:ext cx="2895600" cy="2413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3597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30563" y="6528029"/>
            <a:ext cx="2895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010400" y="6492925"/>
            <a:ext cx="2133600" cy="365125"/>
          </a:xfrm>
        </p:spPr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349581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5688013" y="6538920"/>
            <a:ext cx="2895600" cy="2413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81374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30563" y="6528040"/>
            <a:ext cx="2895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010400" y="6492908"/>
            <a:ext cx="2133600" cy="365125"/>
          </a:xfrm>
        </p:spPr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53566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68338" y="6538920"/>
            <a:ext cx="2133600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5688013" y="6538920"/>
            <a:ext cx="2895600" cy="2413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10434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11" y="273055"/>
            <a:ext cx="3008315" cy="116205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11" y="1435118"/>
            <a:ext cx="3008315" cy="4691064"/>
          </a:xfrm>
        </p:spPr>
        <p:txBody>
          <a:bodyPr/>
          <a:lstStyle>
            <a:lvl1pPr marL="0" indent="0">
              <a:buNone/>
              <a:defRPr sz="1100"/>
            </a:lvl1pPr>
            <a:lvl2pPr marL="387321" indent="0">
              <a:buNone/>
              <a:defRPr sz="1000"/>
            </a:lvl2pPr>
            <a:lvl3pPr marL="774643" indent="0">
              <a:buNone/>
              <a:defRPr sz="800"/>
            </a:lvl3pPr>
            <a:lvl4pPr marL="1161965" indent="0">
              <a:buNone/>
              <a:defRPr sz="700"/>
            </a:lvl4pPr>
            <a:lvl5pPr marL="1549285" indent="0">
              <a:buNone/>
              <a:defRPr sz="700"/>
            </a:lvl5pPr>
            <a:lvl6pPr marL="1936609" indent="0">
              <a:buNone/>
              <a:defRPr sz="700"/>
            </a:lvl6pPr>
            <a:lvl7pPr marL="2323929" indent="0">
              <a:buNone/>
              <a:defRPr sz="700"/>
            </a:lvl7pPr>
            <a:lvl8pPr marL="2711252" indent="0">
              <a:buNone/>
              <a:defRPr sz="700"/>
            </a:lvl8pPr>
            <a:lvl9pPr marL="3098572" indent="0">
              <a:buNone/>
              <a:defRPr sz="7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2033723" y="6641990"/>
            <a:ext cx="3751803" cy="216023"/>
          </a:xfrm>
          <a:prstGeom prst="rect">
            <a:avLst/>
          </a:prstGeom>
        </p:spPr>
        <p:txBody>
          <a:bodyPr lIns="84453" tIns="42228" rIns="84453" bIns="42228"/>
          <a:lstStyle/>
          <a:p>
            <a:pPr defTabSz="774643"/>
            <a:r>
              <a:rPr lang="en-US" altLang="ja-JP" sz="1600">
                <a:solidFill>
                  <a:prstClr val="black"/>
                </a:solidFill>
              </a:rPr>
              <a:t>©ONE STOP INNOVATION INC. 2017</a:t>
            </a:r>
            <a:endParaRPr lang="ja-JP" altLang="en-US" sz="1600" dirty="0">
              <a:solidFill>
                <a:prstClr val="black"/>
              </a:solidFill>
            </a:endParaRPr>
          </a:p>
        </p:txBody>
      </p:sp>
      <p:sp>
        <p:nvSpPr>
          <p:cNvPr id="5" name="スライド番号プレースホルダー 6"/>
          <p:cNvSpPr>
            <a:spLocks noGrp="1"/>
          </p:cNvSpPr>
          <p:nvPr>
            <p:ph type="sldNum" sz="quarter" idx="4"/>
          </p:nvPr>
        </p:nvSpPr>
        <p:spPr>
          <a:xfrm>
            <a:off x="8568448" y="6459440"/>
            <a:ext cx="457202" cy="365125"/>
          </a:xfrm>
          <a:prstGeom prst="rect">
            <a:avLst/>
          </a:prstGeom>
        </p:spPr>
        <p:txBody>
          <a:bodyPr vert="horz" lIns="84448" tIns="42225" rIns="84448" bIns="4222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BD0ED-8CC4-4628-AD8B-2AC90FE22AB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2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71168" tIns="35585" rIns="71168" bIns="35585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23"/>
            <a:ext cx="8229600" cy="4525963"/>
          </a:xfrm>
          <a:prstGeom prst="rect">
            <a:avLst/>
          </a:prstGeom>
        </p:spPr>
        <p:txBody>
          <a:bodyPr vert="horz" lIns="71168" tIns="35585" rIns="71168" bIns="35585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3532" y="6476153"/>
            <a:ext cx="2133600" cy="365125"/>
          </a:xfrm>
          <a:prstGeom prst="rect">
            <a:avLst/>
          </a:prstGeom>
        </p:spPr>
        <p:txBody>
          <a:bodyPr vert="horz" lIns="71168" tIns="35585" rIns="71168" bIns="3558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 defTabSz="456230"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497925"/>
            <a:ext cx="2895600" cy="365125"/>
          </a:xfrm>
          <a:prstGeom prst="rect">
            <a:avLst/>
          </a:prstGeom>
        </p:spPr>
        <p:txBody>
          <a:bodyPr vert="horz" lIns="71168" tIns="35585" rIns="71168" bIns="3558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 defTabSz="456230"/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©ONE STOP INNOVATION INC. 2017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66868" y="6476153"/>
            <a:ext cx="2133600" cy="365125"/>
          </a:xfrm>
          <a:prstGeom prst="rect">
            <a:avLst/>
          </a:prstGeom>
        </p:spPr>
        <p:txBody>
          <a:bodyPr vert="horz" lIns="71168" tIns="35585" rIns="71168" bIns="3558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721969" y="6523049"/>
            <a:ext cx="558312" cy="230635"/>
          </a:xfrm>
          <a:prstGeom prst="rect">
            <a:avLst/>
          </a:prstGeom>
          <a:noFill/>
          <a:ln>
            <a:noFill/>
          </a:ln>
          <a:extLst/>
        </p:spPr>
        <p:txBody>
          <a:bodyPr lIns="91246" tIns="45622" rIns="91246" bIns="45622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defTabSz="842289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72111AF4-7A49-4C37-92F7-79DBFAD76D08}" type="slidenum">
              <a:rPr lang="en-US" altLang="ja-JP" sz="900" smtClean="0">
                <a:solidFill>
                  <a:srgbClr val="FFFFFF"/>
                </a:solidFill>
                <a:latin typeface="Univers 55" pitchFamily="34" charset="0"/>
              </a:rPr>
              <a:pPr defTabSz="842289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sz="900">
              <a:solidFill>
                <a:srgbClr val="FFFFFF"/>
              </a:solidFill>
              <a:latin typeface="Univers 55" pitchFamily="34" charset="0"/>
            </a:endParaRPr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5748714" y="5799449"/>
            <a:ext cx="3081990" cy="338356"/>
          </a:xfrm>
          <a:prstGeom prst="rect">
            <a:avLst/>
          </a:prstGeom>
          <a:noFill/>
        </p:spPr>
        <p:txBody>
          <a:bodyPr wrap="none" lIns="91246" tIns="45622" rIns="91246" bIns="45622" rtlCol="0">
            <a:spAutoFit/>
          </a:bodyPr>
          <a:lstStyle/>
          <a:p>
            <a:pPr defTabSz="456230"/>
            <a:r>
              <a:rPr lang="en-US" altLang="ja-JP" sz="1600" dirty="0">
                <a:solidFill>
                  <a:prstClr val="white"/>
                </a:solidFill>
              </a:rPr>
              <a:t>©ONESTOP INNOVATION inc. 2015</a:t>
            </a:r>
            <a:endParaRPr lang="ja-JP" altLang="en-US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758" r:id="rId14"/>
    <p:sldLayoutId id="2147483759" r:id="rId15"/>
    <p:sldLayoutId id="2147483799" r:id="rId16"/>
    <p:sldLayoutId id="2147483800" r:id="rId17"/>
    <p:sldLayoutId id="214748387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ctr" defTabSz="711696" rtl="0" eaLnBrk="1" latinLnBrk="0" hangingPunct="1">
        <a:spcBef>
          <a:spcPct val="0"/>
        </a:spcBef>
        <a:buNone/>
        <a:defRPr kumimoji="1"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886" indent="-266886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8256" indent="-222405" algn="l" defTabSz="711696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89624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5472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1318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7169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3020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8865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4714" indent="-177925" algn="l" defTabSz="71169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55850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1696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67547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23393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779245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35094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490951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46789" algn="l" defTabSz="711696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156"/>
            <a:ext cx="9143999" cy="6190118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800734" y="6279687"/>
            <a:ext cx="3360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/>
              <a:t>「ようこそことば勉強会」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65861" y="6248909"/>
            <a:ext cx="4158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+mj-lt"/>
              </a:rPr>
              <a:t>2020 </a:t>
            </a:r>
            <a:r>
              <a:rPr lang="ja-JP" altLang="en-US" sz="1200" dirty="0">
                <a:latin typeface="+mj-lt"/>
              </a:rPr>
              <a:t>年オリンピック・パラリンピック大会に向けた</a:t>
            </a:r>
            <a:endParaRPr lang="en-US" altLang="ja-JP" sz="1200" dirty="0">
              <a:latin typeface="+mj-lt"/>
            </a:endParaRPr>
          </a:p>
          <a:p>
            <a:r>
              <a:rPr lang="ja-JP" altLang="en-US" sz="1200" dirty="0">
                <a:latin typeface="+mj-lt"/>
              </a:rPr>
              <a:t>言語対応協議会小売プロジェクトチーム</a:t>
            </a:r>
            <a:endParaRPr kumimoji="1" lang="ja-JP" altLang="en-US" sz="1200" dirty="0">
              <a:latin typeface="+mj-lt"/>
            </a:endParaRPr>
          </a:p>
        </p:txBody>
      </p:sp>
      <p:pic>
        <p:nvPicPr>
          <p:cNvPr id="8" name="図 7" descr="クリップアー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6B5F8EF9-A042-400A-9601-6BAB8AFC6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95" y="6213012"/>
            <a:ext cx="1300339" cy="48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1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7178"/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907178"/>
              <a:t>2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399911"/>
              </p:ext>
            </p:extLst>
          </p:nvPr>
        </p:nvGraphicFramePr>
        <p:xfrm>
          <a:off x="234176" y="568781"/>
          <a:ext cx="8697951" cy="535901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83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7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7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605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bg1"/>
                          </a:solidFill>
                        </a:rPr>
                        <a:t>日本語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bg1"/>
                          </a:solidFill>
                        </a:rPr>
                        <a:t>ようこそ英語　接客十大用語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１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いらっしゃいませ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  <a:t>Hello, Welcome to our store.</a:t>
                      </a:r>
                      <a:endParaRPr lang="ja-JP" sz="18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ハロー</a:t>
                      </a:r>
                      <a:r>
                        <a:rPr lang="en-US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, </a:t>
                      </a:r>
                      <a:r>
                        <a:rPr lang="ja-JP" altLang="en-US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　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ウェルカム トゥ アワ ストア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２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何をお探しですか？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  <a:t>May I help you?  </a:t>
                      </a:r>
                      <a:endParaRPr lang="ja-JP" sz="18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メイ アイ ヘルプ ユー？　　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３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何かございましたら、</a:t>
                      </a:r>
                    </a:p>
                    <a:p>
                      <a:r>
                        <a:rPr kumimoji="1" lang="ja-JP" altLang="en-US" sz="1600" dirty="0"/>
                        <a:t>お申し付けください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ja-JP" sz="1800" b="1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If you need any help, </a:t>
                      </a:r>
                      <a:r>
                        <a:rPr lang="ja-JP" sz="1800" b="1" kern="100" dirty="0">
                          <a:effectLst/>
                          <a:latin typeface="+mn-lt"/>
                          <a:ea typeface="源ノ角ゴシック JP Regular"/>
                          <a:cs typeface="Times New Roman"/>
                        </a:rPr>
                        <a:t>　</a:t>
                      </a:r>
                      <a:r>
                        <a:rPr lang="en-US" altLang="ja-JP" sz="1800" b="1" kern="100" dirty="0">
                          <a:effectLst/>
                          <a:latin typeface="+mn-lt"/>
                          <a:ea typeface="源ノ角ゴシック JP Regular"/>
                          <a:cs typeface="Times New Roman"/>
                        </a:rPr>
                        <a:t>P</a:t>
                      </a:r>
                      <a:r>
                        <a:rPr lang="en-US" sz="1800" b="1" kern="100" dirty="0">
                          <a:effectLst/>
                          <a:latin typeface="+mn-lt"/>
                          <a:ea typeface="源ノ角ゴシック JP Regular"/>
                          <a:cs typeface="Times New Roman"/>
                        </a:rPr>
                        <a:t>lease let me know.</a:t>
                      </a:r>
                      <a:endParaRPr lang="ja-JP" sz="1800" b="1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イフユー ニード</a:t>
                      </a:r>
                      <a:r>
                        <a:rPr lang="en-US" alt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エニィ</a:t>
                      </a:r>
                      <a:r>
                        <a:rPr lang="en-US" alt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ヘルプ 　プリーズ　レッミー　ノー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４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かしこまりました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  <a:t>All right.   </a:t>
                      </a:r>
                      <a:endParaRPr lang="ja-JP" sz="18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オールライト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317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５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はい、そうです。</a:t>
                      </a:r>
                    </a:p>
                    <a:p>
                      <a:r>
                        <a:rPr kumimoji="1" lang="ja-JP" altLang="en-US" sz="1600" dirty="0"/>
                        <a:t>いいえ、違います。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  <a:t>Yes, that’s right.  No, that’s not right</a:t>
                      </a:r>
                      <a:endParaRPr lang="ja-JP" sz="18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631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br>
                        <a:rPr lang="en-US" sz="1400" b="1" kern="100" dirty="0"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</a:b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イェス</a:t>
                      </a:r>
                      <a:r>
                        <a:rPr lang="en-US" altLang="ja-JP" sz="1400" b="1" kern="100" baseline="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ザッツ</a:t>
                      </a:r>
                      <a:r>
                        <a:rPr lang="en-US" altLang="ja-JP" sz="1400" b="1" kern="100" baseline="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ライト</a:t>
                      </a:r>
                      <a:r>
                        <a:rPr lang="en-US" alt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.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　ノー　ザッツ　ノット　ライト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源ノ角ゴシック JP Regular"/>
                          <a:ea typeface="ＭＳ 明朝"/>
                          <a:cs typeface="Times New Roman"/>
                        </a:rPr>
                        <a:t> 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653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927180"/>
              </p:ext>
            </p:extLst>
          </p:nvPr>
        </p:nvGraphicFramePr>
        <p:xfrm>
          <a:off x="43532" y="419919"/>
          <a:ext cx="8933199" cy="535901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01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5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605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bg1"/>
                          </a:solidFill>
                        </a:rPr>
                        <a:t>日本語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bg1"/>
                          </a:solidFill>
                        </a:rPr>
                        <a:t>ようこそ英語　接客十大用語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少々お待ち下さい。</a:t>
                      </a: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お待たせいたしました。</a:t>
                      </a:r>
                    </a:p>
                    <a:p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One moment please.  /Thank you for waiting </a:t>
                      </a:r>
                      <a:endParaRPr lang="ja-JP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ワン　モメン　プリーズ　　</a:t>
                      </a:r>
                      <a:r>
                        <a:rPr lang="en-US" altLang="ja-JP" sz="14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/</a:t>
                      </a:r>
                      <a:r>
                        <a:rPr lang="ja-JP" altLang="en-US" sz="14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サンキュー フォー ウェイティング</a:t>
                      </a:r>
                      <a:r>
                        <a:rPr lang="ja-JP" altLang="en-US" sz="1400" kern="1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　</a:t>
                      </a:r>
                      <a:endParaRPr lang="ja-JP" sz="1400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こちらへどうぞ。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800" b="1" kern="1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This way, please.</a:t>
                      </a:r>
                      <a:endParaRPr lang="ja-JP" sz="1800" b="1" kern="1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ディスウェイ　プリーズ</a:t>
                      </a:r>
                      <a:r>
                        <a:rPr lang="en-US" altLang="ja-JP" sz="14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"</a:t>
                      </a:r>
                      <a:endParaRPr lang="ja-JP" sz="14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贈り物ですか？</a:t>
                      </a:r>
                    </a:p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ご自分用ですか？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Is this a present, or for you?</a:t>
                      </a:r>
                      <a:endParaRPr lang="ja-JP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イズ</a:t>
                      </a:r>
                      <a:r>
                        <a:rPr lang="en-US" altLang="ja-JP" sz="1400" b="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 </a:t>
                      </a:r>
                      <a:r>
                        <a:rPr lang="ja-JP" sz="1400" b="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ディス ア プレゼント オワ フォー　ユー</a:t>
                      </a:r>
                      <a:r>
                        <a:rPr lang="en-US" sz="1400" b="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"</a:t>
                      </a:r>
                      <a:endParaRPr lang="ja-JP" sz="1400" b="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57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</a:rPr>
                        <a:t>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/>
                        <a:t>申し訳ございません。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I'm sorry</a:t>
                      </a:r>
                      <a:endParaRPr lang="ja-JP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5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0175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b="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アイムソーリー</a:t>
                      </a:r>
                      <a:endParaRPr lang="ja-JP" sz="1400" b="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317">
                <a:tc rowSpan="2"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ありがとうございます。</a:t>
                      </a:r>
                    </a:p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またお越しくださいませ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Thank you very much. We hope to see you again.</a:t>
                      </a:r>
                      <a:endParaRPr lang="ja-JP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631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源ノ角ゴシック JP Regular"/>
                          <a:cs typeface="Times New Roman"/>
                        </a:rPr>
                        <a:t>サンキュー ヴェリー マッチ　ウィ ホープ トゥ シーユー アゲイン</a:t>
                      </a:r>
                      <a:endParaRPr lang="ja-JP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75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4" y="527536"/>
            <a:ext cx="8885902" cy="59374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06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377280"/>
              </p:ext>
            </p:extLst>
          </p:nvPr>
        </p:nvGraphicFramePr>
        <p:xfrm>
          <a:off x="278781" y="278777"/>
          <a:ext cx="8450558" cy="587669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80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092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日本語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「ようこそ中国語」　簡体字　接客十大用語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161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600"/>
                        <a:t>いらっしゃいませ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您好 ，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MingLiU"/>
                        </a:rPr>
                        <a:t>欢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ＭＳ 明朝"/>
                        </a:rPr>
                        <a:t>迎光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MingLiU"/>
                        </a:rPr>
                        <a:t>临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ＭＳ 明朝"/>
                        </a:rPr>
                        <a:t>。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nín</a:t>
                      </a:r>
                      <a:r>
                        <a:rPr lang="en-US" sz="1400" b="1" kern="100" dirty="0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h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ǎ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o</a:t>
                      </a:r>
                      <a:r>
                        <a:rPr lang="en-US" sz="1400" b="1" kern="100" dirty="0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      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hu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ā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</a:t>
                      </a:r>
                      <a:r>
                        <a:rPr lang="en-US" sz="1400" b="1" kern="100" dirty="0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y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í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gu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ā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l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í</a:t>
                      </a:r>
                      <a:r>
                        <a:rPr lang="en-US" sz="1400" b="1" kern="100" dirty="0" err="1"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ニン ハオ</a:t>
                      </a:r>
                      <a:r>
                        <a:rPr lang="en-US" sz="1400" b="1" kern="100" dirty="0"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    </a:t>
                      </a:r>
                      <a:r>
                        <a:rPr lang="ja-JP" sz="1400" b="1" kern="100" dirty="0"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ホアン イン グアン リン</a:t>
                      </a:r>
                      <a:r>
                        <a:rPr lang="en-US" sz="1400" b="1" kern="100" dirty="0"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"</a:t>
                      </a:r>
                      <a:endParaRPr lang="ja-JP" sz="14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161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600"/>
                        <a:t>何をお探しですか？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您 想 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MingLiU"/>
                        </a:rPr>
                        <a:t>买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什 么？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nín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xi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ǎ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ng</a:t>
                      </a:r>
                      <a:r>
                        <a:rPr lang="ja-JP" altLang="en-US" sz="1400" b="1" kern="100" baseline="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m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ǎ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i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sh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é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me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ニン シャン マイ シェン マ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161">
                <a:tc rowSpan="3"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　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600" dirty="0"/>
                        <a:t>何かございましたら</a:t>
                      </a:r>
                    </a:p>
                    <a:p>
                      <a:r>
                        <a:rPr kumimoji="1" lang="ja-JP" altLang="en-US" sz="1600" dirty="0"/>
                        <a:t>お申し付けください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您有什么要求，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  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MingLiU"/>
                        </a:rPr>
                        <a:t>请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ＭＳ 明朝"/>
                        </a:rPr>
                        <a:t>告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MingLiU"/>
                        </a:rPr>
                        <a:t>诉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ＭＳ 明朝"/>
                        </a:rPr>
                        <a:t>我。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nín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y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ǒ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u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shén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me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yāo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qiú</a:t>
                      </a: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　　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q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ǐ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g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à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o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s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Century"/>
                        </a:rPr>
                        <a:t>ù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w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ǒ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ja-JP" sz="1400" b="1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。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ニンヨウシェンマヤオチョウ　チンガオスウォ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"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0161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600" b="0">
                          <a:solidFill>
                            <a:schemeClr val="tx1"/>
                          </a:solidFill>
                        </a:rPr>
                        <a:t>かしこまりました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好 的</a:t>
                      </a:r>
                      <a:r>
                        <a:rPr lang="en-US" alt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,</a:t>
                      </a:r>
                      <a:r>
                        <a:rPr lang="ja-JP" altLang="en-US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　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明 白 了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h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ＭＳ 明朝"/>
                        </a:rPr>
                        <a:t>ǎ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o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de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　</a:t>
                      </a: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　　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míng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bai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ハオ ダ　</a:t>
                      </a: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　　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ミンバイ ラ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7158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kumimoji="1" lang="ja-JP" altLang="en-US" sz="1600"/>
                        <a:t>はい、そうです。</a:t>
                      </a:r>
                    </a:p>
                    <a:p>
                      <a:r>
                        <a:rPr kumimoji="1" lang="ja-JP" altLang="en-US" sz="1600"/>
                        <a:t>いいえ、違います。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是的／不是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5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shì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/>
                          <a:ea typeface="ＭＳ 明朝"/>
                          <a:cs typeface="Times New Roman"/>
                        </a:rPr>
                        <a:t> de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／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bú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shì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5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CN Regular"/>
                          <a:cs typeface="Times New Roman"/>
                        </a:rPr>
                        <a:t>シーダ／ブー シー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674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898946"/>
              </p:ext>
            </p:extLst>
          </p:nvPr>
        </p:nvGraphicFramePr>
        <p:xfrm>
          <a:off x="223024" y="278778"/>
          <a:ext cx="8742557" cy="602166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97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986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日本語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「ようこそ中国語」　簡体字　接客十大用語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485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少々お待ち下さい。</a:t>
                      </a:r>
                    </a:p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お待たせいたしました。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请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稍 等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/ 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让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您 久 等 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Q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ǐ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sh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ā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o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d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ě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</a:t>
                      </a: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　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r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à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í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ji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ǔ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d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ě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チン 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シャオ ダン  </a:t>
                      </a: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　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ラン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ニン 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ジゥ ダン ラ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485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7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こちらへどうぞ。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这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边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请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zhè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biān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q</a:t>
                      </a:r>
                      <a:r>
                        <a:rPr lang="zh-CN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ǐ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ヂェー 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ビェン 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チン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"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485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8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贈り物ですか？</a:t>
                      </a:r>
                    </a:p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ご自分用ですか？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是礼物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吗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？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还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是您自己用？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Shì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l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ǐ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w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ù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ma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？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  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Háishi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nín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zì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j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ǐ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ＭＳ 明朝"/>
                        </a:rPr>
                        <a:t> 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y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Century"/>
                        </a:rPr>
                        <a:t>ò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？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シー リーウーマ？</a:t>
                      </a:r>
                      <a:r>
                        <a:rPr lang="en-US" alt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ハイシ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- </a:t>
                      </a: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ニン ズージー ヨン ？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3485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9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申し訳ございません。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非常抱歉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fēi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cháng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bào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qiàn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7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フェイチャン バオチェン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"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91395">
                <a:tc rowSpan="3">
                  <a:txBody>
                    <a:bodyPr/>
                    <a:lstStyle/>
                    <a:p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10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ありがとうございます。</a:t>
                      </a:r>
                    </a:p>
                    <a:p>
                      <a:pPr algn="di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またお越しくださいませ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谢谢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欢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迎 再 次 光 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MingLiU"/>
                        </a:rPr>
                        <a:t>临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69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xiè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xie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      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huān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yíng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zài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cì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guāng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 </a:t>
                      </a:r>
                      <a:r>
                        <a:rPr lang="en-US" sz="1400" b="1" kern="100" dirty="0" err="1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lín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69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b="1" kern="100" dirty="0">
                          <a:solidFill>
                            <a:schemeClr val="tx1"/>
                          </a:solidFill>
                          <a:effectLst/>
                          <a:latin typeface="Source Han Sans CN Regular" pitchFamily="34" charset="-128"/>
                          <a:ea typeface="Source Han Sans CN Regular" pitchFamily="34" charset="-128"/>
                          <a:cs typeface="Times New Roman"/>
                        </a:rPr>
                        <a:t>シィエシィエ  ホアンイン ザイツー グアンリン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Source Han Sans CN Regular" pitchFamily="34" charset="-128"/>
                        <a:ea typeface="Source Han Sans CN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999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3663950"/>
            <a:ext cx="46037" cy="3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816350"/>
            <a:ext cx="46037" cy="3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" y="130557"/>
            <a:ext cx="9005445" cy="630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194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07178"/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907178"/>
              <a:t>8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38272"/>
              </p:ext>
            </p:extLst>
          </p:nvPr>
        </p:nvGraphicFramePr>
        <p:xfrm>
          <a:off x="264603" y="223021"/>
          <a:ext cx="8723280" cy="624835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96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3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185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日本語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ようこそ韓国語　接客十大用語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432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１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いらっしゃいませ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어서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Gulim"/>
                        </a:rPr>
                        <a:t> </a:t>
                      </a: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오세요</a:t>
                      </a:r>
                      <a:r>
                        <a:rPr 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.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 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4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オソ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　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オセヨ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432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어서 오십시오</a:t>
                      </a:r>
                      <a:r>
                        <a:rPr lang="en-US" altLang="ko-KR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 </a:t>
                      </a:r>
                      <a:r>
                        <a:rPr lang="ja-JP" altLang="en-US" sz="1600" dirty="0">
                          <a:solidFill>
                            <a:schemeClr val="tx1"/>
                          </a:solidFill>
                          <a:effectLst/>
                          <a:ea typeface="Source Han Sans KR Normal"/>
                        </a:rPr>
                        <a:t>オソ オシプシオ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Source Han Sans KR Regular" pitchFamily="34" charset="-128"/>
                        <a:ea typeface="Source Han Sans KR Norm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1432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２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何をお探しですか？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무엇을</a:t>
                      </a:r>
                      <a:r>
                        <a:rPr lang="ko-KR" altLang="en-US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찾으</a:t>
                      </a:r>
                      <a:r>
                        <a:rPr lang="ja-JP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Gulim"/>
                        </a:rPr>
                        <a:t> </a:t>
                      </a: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십니까</a:t>
                      </a:r>
                      <a:r>
                        <a:rPr 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/>
                          <a:cs typeface="Times New Roman"/>
                        </a:rPr>
                        <a:t>? 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41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ムオスル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　チャズ　シムニカ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432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３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何かございましたら、</a:t>
                      </a:r>
                    </a:p>
                    <a:p>
                      <a:r>
                        <a:rPr kumimoji="1" lang="ja-JP" altLang="en-US" sz="1600" dirty="0"/>
                        <a:t>お申し付けください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필요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Gulim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하면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말씀</a:t>
                      </a:r>
                      <a:r>
                        <a:rPr 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해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주세요</a:t>
                      </a:r>
                      <a:r>
                        <a:rPr 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.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4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ピリョ</a:t>
                      </a:r>
                      <a:r>
                        <a:rPr lang="ja-JP" altLang="en-US" sz="1600" b="0" kern="100" baseline="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ハミョン マ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ル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スムヘ チョセヨ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432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４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かしこまりました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네</a:t>
                      </a:r>
                      <a:r>
                        <a:rPr lang="en-US" altLang="ko-KR" sz="2000" b="1" u="none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 알겠습니다</a:t>
                      </a:r>
                      <a:r>
                        <a:rPr lang="en-US" alt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Source Han Sans KR Regular" pitchFamily="34" charset="-128"/>
                        <a:ea typeface="Source Han Sans KR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4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ネ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　アルゲッ スムニダ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7148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５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はい、そうです。</a:t>
                      </a:r>
                    </a:p>
                    <a:p>
                      <a:r>
                        <a:rPr kumimoji="1" lang="ja-JP" altLang="en-US" sz="1600" dirty="0"/>
                        <a:t>いいえ、違います。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네</a:t>
                      </a:r>
                      <a:r>
                        <a:rPr lang="en-US" altLang="ko-KR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r>
                        <a:rPr lang="ko-KR" alt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 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맞습니다</a:t>
                      </a:r>
                      <a:r>
                        <a:rPr lang="en-US" altLang="ko-KR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 / 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아니요</a:t>
                      </a:r>
                      <a:r>
                        <a:rPr lang="en-US" altLang="ko-KR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 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아닙니다</a:t>
                      </a:r>
                      <a:r>
                        <a:rPr lang="en-US" altLang="ko-KR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Source Han Sans KR Regular" pitchFamily="34" charset="-128"/>
                        <a:ea typeface="Source Han Sans KR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714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ネ</a:t>
                      </a:r>
                      <a:r>
                        <a:rPr lang="en-US" altLang="ja-JP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　マッスムニダ</a:t>
                      </a:r>
                      <a:r>
                        <a:rPr lang="en-US" altLang="ja-JP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/ 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アニヨ</a:t>
                      </a:r>
                      <a:r>
                        <a:rPr lang="en-US" altLang="ja-JP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　アニムニダ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Source Han Sans KR Regular" pitchFamily="34" charset="-128"/>
                        <a:ea typeface="Source Han Sans KR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670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90169"/>
              </p:ext>
            </p:extLst>
          </p:nvPr>
        </p:nvGraphicFramePr>
        <p:xfrm>
          <a:off x="462388" y="104538"/>
          <a:ext cx="8559541" cy="644608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8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0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363">
                <a:tc>
                  <a:txBody>
                    <a:bodyPr/>
                    <a:lstStyle/>
                    <a:p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日本語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/>
                        <a:t>ようこそ韓国語　接客十大用語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937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６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少々お待ち下さい。</a:t>
                      </a:r>
                    </a:p>
                    <a:p>
                      <a:r>
                        <a:rPr kumimoji="1" lang="ja-JP" altLang="en-US" sz="1600" dirty="0"/>
                        <a:t>お待たせいたしました。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잠시만요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/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오래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기다리셨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Gulim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습니다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93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11696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dirty="0">
                          <a:effectLst/>
                        </a:rPr>
                        <a:t>チャムシマニョ</a:t>
                      </a:r>
                      <a:r>
                        <a:rPr lang="en-US" altLang="ja-JP" sz="1600" dirty="0">
                          <a:effectLst/>
                        </a:rPr>
                        <a:t>/</a:t>
                      </a:r>
                      <a:r>
                        <a:rPr lang="ja-JP" altLang="en-US" sz="1600" dirty="0">
                          <a:effectLst/>
                        </a:rPr>
                        <a:t>オレキダリショッスムニダ</a:t>
                      </a:r>
                    </a:p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937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７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こちらへどうぞ。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이쪽으로</a:t>
                      </a:r>
                      <a:r>
                        <a:rPr lang="ja-JP" alt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　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오세요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93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イッチョグロ </a:t>
                      </a:r>
                      <a:r>
                        <a:rPr lang="en-US" alt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オ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セヨ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937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８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贈り物ですか？</a:t>
                      </a:r>
                    </a:p>
                    <a:p>
                      <a:r>
                        <a:rPr kumimoji="1" lang="ja-JP" altLang="en-US" sz="1600" dirty="0"/>
                        <a:t>ご自分用ですか？</a:t>
                      </a:r>
                    </a:p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선</a:t>
                      </a:r>
                      <a:r>
                        <a:rPr lang="ko-KR" alt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물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Gulim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인가요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?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본인이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사용하실</a:t>
                      </a:r>
                      <a:r>
                        <a:rPr lang="ko-KR" sz="2000" b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건가요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?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93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ソンム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ル</a:t>
                      </a:r>
                      <a:r>
                        <a:rPr lang="en-US" alt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 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インガヨ　ボニニ　サヨ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ン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ハ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シ</a:t>
                      </a: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Source Han Sans KR Normal"/>
                          <a:cs typeface="Times New Roman"/>
                        </a:rPr>
                        <a:t>ル　コンガヨ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937">
                <a:tc rowSpan="2">
                  <a:txBody>
                    <a:bodyPr/>
                    <a:lstStyle/>
                    <a:p>
                      <a:r>
                        <a:rPr kumimoji="1" lang="ja-JP" altLang="en-US" sz="1800" dirty="0"/>
                        <a:t>９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dirty="0"/>
                        <a:t>申し訳ございません。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/>
                          <a:cs typeface="Times New Roman"/>
                        </a:rPr>
                        <a:t>(</a:t>
                      </a: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대단히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)</a:t>
                      </a:r>
                      <a:r>
                        <a:rPr lang="ja-JP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죄송합니다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. 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93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0175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テダニ</a:t>
                      </a: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ヂェソンハムニダ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208">
                <a:tc rowSpan="4">
                  <a:txBody>
                    <a:bodyPr/>
                    <a:lstStyle/>
                    <a:p>
                      <a:r>
                        <a:rPr kumimoji="1" lang="en-US" altLang="ja-JP" sz="1800" dirty="0"/>
                        <a:t>10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ありがとうございます。</a:t>
                      </a:r>
                    </a:p>
                    <a:p>
                      <a:r>
                        <a:rPr kumimoji="1" lang="ja-JP" altLang="en-US" sz="1600" dirty="0"/>
                        <a:t>またお越しくださいませ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2000" b="1" u="sng" kern="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/>
                          <a:ea typeface="Source Han Sans KR Normal"/>
                          <a:cs typeface="Gulim"/>
                        </a:rPr>
                        <a:t>감사합니다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Normal"/>
                          <a:ea typeface="ＭＳ 明朝"/>
                          <a:cs typeface="Times New Roman"/>
                        </a:rPr>
                        <a:t>.</a:t>
                      </a:r>
                      <a:r>
                        <a:rPr lang="ko-KR" alt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 </a:t>
                      </a:r>
                      <a:r>
                        <a:rPr lang="ja-JP" alt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　</a:t>
                      </a:r>
                      <a:r>
                        <a:rPr lang="ko-KR" altLang="en-US" sz="2000" b="1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또 오세요</a:t>
                      </a:r>
                      <a:endParaRPr lang="ja-JP" sz="2000" b="1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395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カムサハムニダ</a:t>
                      </a:r>
                      <a:r>
                        <a:rPr lang="ja-JP" altLang="en-US" sz="1600" b="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源ノ角ゴシック JP Regular"/>
                          <a:cs typeface="Times New Roman"/>
                        </a:rPr>
                        <a:t>　</a:t>
                      </a:r>
                      <a:r>
                        <a:rPr lang="ja-JP" altLang="en-US" sz="1600" dirty="0">
                          <a:solidFill>
                            <a:schemeClr val="tx1"/>
                          </a:solidFill>
                        </a:rPr>
                        <a:t>ト オセヨ</a:t>
                      </a:r>
                      <a:endParaRPr lang="ja-JP" sz="1600" b="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2865">
                <a:tc vMerge="1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u="none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감사합니다</a:t>
                      </a:r>
                      <a:r>
                        <a:rPr lang="en-US" altLang="ko-KR" sz="2000" b="1" u="none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.   </a:t>
                      </a:r>
                      <a:r>
                        <a:rPr lang="ko-KR" altLang="en-US" sz="2000" b="1" u="none" kern="100" dirty="0">
                          <a:solidFill>
                            <a:schemeClr val="tx1"/>
                          </a:solidFill>
                          <a:effectLst/>
                          <a:latin typeface="Source Han Sans KR Regular" pitchFamily="34" charset="-128"/>
                          <a:ea typeface="Source Han Sans KR Regular" pitchFamily="34" charset="-128"/>
                          <a:cs typeface="Times New Roman"/>
                        </a:rPr>
                        <a:t>좋은 하루 보내세요</a:t>
                      </a:r>
                      <a:endParaRPr lang="en-US" altLang="ja-JP" sz="2000" b="1" u="none" kern="100" dirty="0">
                        <a:solidFill>
                          <a:schemeClr val="tx1"/>
                        </a:solidFill>
                        <a:effectLst/>
                        <a:latin typeface="Source Han Sans KR Regular" pitchFamily="34" charset="-128"/>
                        <a:ea typeface="Source Han Sans KR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104">
                <a:tc vMerge="1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711696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b="0" dirty="0">
                        <a:latin typeface="+mn-lt"/>
                      </a:endParaRPr>
                    </a:p>
                    <a:p>
                      <a:pPr marL="0" marR="0" lvl="0" indent="0" algn="just" defTabSz="711696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dirty="0">
                          <a:latin typeface="+mn-lt"/>
                        </a:rPr>
                        <a:t>カムサハムニダ   チョウン ハル ポネセヨ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altLang="ja-JP" sz="1600" b="0" u="none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Source Han Sans KR Regular" pitchFamily="34" charset="-128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109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9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3DEE38-8DF2-421A-8A8F-885D958D6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2017Oct</a:t>
            </a:r>
            <a:endParaRPr lang="en-US" altLang="ja-JP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FBAF15-F21C-46FA-89CF-F454CE90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2289" fontAlgn="base">
              <a:spcBef>
                <a:spcPct val="0"/>
              </a:spcBef>
              <a:spcAft>
                <a:spcPct val="0"/>
              </a:spcAft>
            </a:pPr>
            <a:fld id="{336047B0-28A3-4E6B-B788-3893CBF6298A}" type="slidenum">
              <a:rPr lang="ja-JP" altLang="en-US" smtClean="0">
                <a:solidFill>
                  <a:srgbClr val="000000"/>
                </a:solidFill>
              </a:rPr>
              <a:pPr defTabSz="842289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1EEEDC5D-15F4-4507-A3CC-733ECEAF1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502053"/>
              </p:ext>
            </p:extLst>
          </p:nvPr>
        </p:nvGraphicFramePr>
        <p:xfrm>
          <a:off x="231316" y="256695"/>
          <a:ext cx="8750759" cy="5944074"/>
        </p:xfrm>
        <a:graphic>
          <a:graphicData uri="http://schemas.openxmlformats.org/drawingml/2006/table">
            <a:tbl>
              <a:tblPr firstRow="1" firstCol="1"/>
              <a:tblGrid>
                <a:gridCol w="352504">
                  <a:extLst>
                    <a:ext uri="{9D8B030D-6E8A-4147-A177-3AD203B41FA5}">
                      <a16:colId xmlns:a16="http://schemas.microsoft.com/office/drawing/2014/main" val="1577271962"/>
                    </a:ext>
                  </a:extLst>
                </a:gridCol>
                <a:gridCol w="2477093">
                  <a:extLst>
                    <a:ext uri="{9D8B030D-6E8A-4147-A177-3AD203B41FA5}">
                      <a16:colId xmlns:a16="http://schemas.microsoft.com/office/drawing/2014/main" val="1339299634"/>
                    </a:ext>
                  </a:extLst>
                </a:gridCol>
                <a:gridCol w="4090084">
                  <a:extLst>
                    <a:ext uri="{9D8B030D-6E8A-4147-A177-3AD203B41FA5}">
                      <a16:colId xmlns:a16="http://schemas.microsoft.com/office/drawing/2014/main" val="505214861"/>
                    </a:ext>
                  </a:extLst>
                </a:gridCol>
                <a:gridCol w="1831078">
                  <a:extLst>
                    <a:ext uri="{9D8B030D-6E8A-4147-A177-3AD203B41FA5}">
                      <a16:colId xmlns:a16="http://schemas.microsoft.com/office/drawing/2014/main" val="2416029056"/>
                    </a:ext>
                  </a:extLst>
                </a:gridCol>
              </a:tblGrid>
              <a:tr h="604856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FFFFFF"/>
                          </a:solidFill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rgbClr val="FFFFFF"/>
                          </a:solidFill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日本語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00" dirty="0">
                          <a:solidFill>
                            <a:srgbClr val="FFFFFF"/>
                          </a:solidFill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韓国語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100" dirty="0">
                          <a:solidFill>
                            <a:srgbClr val="FFFFFF"/>
                          </a:solidFill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韓国語　</a:t>
                      </a:r>
                      <a:r>
                        <a:rPr lang="ja-JP" altLang="en-US" sz="1100" b="1" kern="100" dirty="0">
                          <a:solidFill>
                            <a:srgbClr val="FFFFFF"/>
                          </a:solidFill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1100" b="1" kern="100" dirty="0">
                          <a:solidFill>
                            <a:srgbClr val="FFFFFF"/>
                          </a:solidFill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より丁寧な表現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362833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こちらでございます。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＊ご要望の品物を提示する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여기 있습니다</a:t>
                      </a:r>
                      <a:r>
                        <a:rPr lang="en-US" sz="1400" b="1" kern="100" dirty="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756672"/>
                  </a:ext>
                </a:extLst>
              </a:tr>
              <a:tr h="24662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ヨギ イッスムニダ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81461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12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こちらでよろしいですか？</a:t>
                      </a:r>
                      <a:endParaRPr lang="ja-JP" sz="12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이것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으로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괜찮으세</a:t>
                      </a:r>
                      <a:r>
                        <a:rPr lang="ja-JP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요</a:t>
                      </a:r>
                      <a:r>
                        <a:rPr lang="en-US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?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649430"/>
                  </a:ext>
                </a:extLst>
              </a:tr>
              <a:tr h="24662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5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イゴス</a:t>
                      </a:r>
                      <a:r>
                        <a:rPr lang="ja-JP" sz="105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ＭＳ 明朝" panose="02020609040205080304" pitchFamily="17" charset="-128"/>
                        </a:rPr>
                        <a:t>ロ</a:t>
                      </a:r>
                      <a:r>
                        <a:rPr lang="ja-JP" sz="105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　クェンチャ ヌセヨ？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24279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他にはよろしいでしょうか？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다른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것은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괜찮으세요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?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496147"/>
                  </a:ext>
                </a:extLst>
              </a:tr>
              <a:tr h="24662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タルン　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ＭＳ 明朝" panose="02020609040205080304" pitchFamily="17" charset="-128"/>
                        </a:rPr>
                        <a:t>ゴス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ン クェンチャ ヌセヨ？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37326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14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これはおすすめ商品（限定品）です。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이것은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추천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상품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400" b="1" i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한정품</a:t>
                      </a:r>
                      <a:r>
                        <a:rPr lang="en-US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입니다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050570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イゴスン　チュチョン　サンプム（ハンジョンプム）イムニダ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21409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はい、できます。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恐れ入りますが出来かねます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네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가능합니다</a:t>
                      </a:r>
                      <a:r>
                        <a:rPr lang="en-US" sz="1400" b="1" kern="100" dirty="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 / 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죄송합니다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안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됩니다</a:t>
                      </a:r>
                      <a:r>
                        <a:rPr lang="en-US" sz="1400" b="1" kern="100" dirty="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622818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ＭＳ 明朝" panose="02020609040205080304" pitchFamily="17" charset="-128"/>
                        </a:rPr>
                        <a:t>ネ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　カヌンハムニダ　チェソンハムニダ　アンデムンダ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77378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16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価格は税抜き</a:t>
                      </a:r>
                      <a:r>
                        <a:rPr lang="en-US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税込です。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가격은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세금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별도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세금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포함입니다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81341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カギュグン　セグム　ビュルッド</a:t>
                      </a:r>
                      <a:r>
                        <a:rPr lang="en-US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セグム　ポハム　イムニダ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33675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17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免税出来ます</a:t>
                      </a:r>
                      <a:r>
                        <a:rPr lang="en-US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免税出来ません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면세가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가능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합니다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면세가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안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됩니다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421858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ミュンセ　ガ　カヌンハムニダ</a:t>
                      </a:r>
                      <a:r>
                        <a:rPr lang="en-US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ミュンセ ガ アン テムニダ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634449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こちらの列に並んでください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여기에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줄을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주세요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365259"/>
                  </a:ext>
                </a:extLst>
              </a:tr>
              <a:tr h="24662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ヨギ</a:t>
                      </a:r>
                      <a:r>
                        <a:rPr lang="ja-JP" sz="90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ＭＳ 明朝" panose="02020609040205080304" pitchFamily="17" charset="-128"/>
                        </a:rPr>
                        <a:t>エ</a:t>
                      </a:r>
                      <a:r>
                        <a:rPr lang="ja-JP" sz="9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　チュル　ソ　チュセヨ</a:t>
                      </a: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007683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19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お支払いはカードですか？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現金ですか？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결제는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카드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하세요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?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현금 으로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하세요</a:t>
                      </a:r>
                      <a:r>
                        <a:rPr lang="en-US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?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97234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キョルチェヌン カードゥロ　ハセヨ？　ヒョングム ロ　ハセヨ？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13941"/>
                  </a:ext>
                </a:extLst>
              </a:tr>
              <a:tr h="284600"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源ノ角ゴシック JP Regular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申し訳ございませんが、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源ノ角ゴシック JP Regular"/>
                          <a:cs typeface="Times New Roman" panose="02020603050405020304" pitchFamily="18" charset="0"/>
                        </a:rPr>
                        <a:t>その商品は売り切れです。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대단히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죄송합니다</a:t>
                      </a:r>
                      <a:r>
                        <a:rPr lang="en-US" sz="1400" b="1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이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상품은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품절</a:t>
                      </a:r>
                      <a:r>
                        <a:rPr lang="ko-KR" sz="1400" b="1" kern="100">
                          <a:effectLst/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 </a:t>
                      </a:r>
                      <a:r>
                        <a:rPr lang="ko-KR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Century" panose="02040604050505020304" pitchFamily="18" charset="0"/>
                          <a:ea typeface="Source Han Sans KR Normal"/>
                          <a:cs typeface="Batang" panose="02030600000101010101" pitchFamily="18" charset="-127"/>
                        </a:rPr>
                        <a:t>입니다</a:t>
                      </a:r>
                      <a:r>
                        <a:rPr lang="en-US" sz="1400" b="1" u="sng" kern="100">
                          <a:effectLst/>
                          <a:uFill>
                            <a:solidFill>
                              <a:srgbClr val="9BBB59"/>
                            </a:solidFill>
                          </a:uFill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ource Han Sans KR Normal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4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546321"/>
                  </a:ext>
                </a:extLst>
              </a:tr>
              <a:tr h="25111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テダニ　　チェソンハムニダ　イ</a:t>
                      </a:r>
                      <a:r>
                        <a:rPr lang="en-US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Source Han Sans KR Normal"/>
                          <a:cs typeface="Times New Roman" panose="02020603050405020304" pitchFamily="18" charset="0"/>
                        </a:rPr>
                        <a:t>サンプム プムジョル イムニダ</a:t>
                      </a:r>
                      <a:endParaRPr lang="ja-JP" sz="10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4915" marR="34915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26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316452"/>
      </p:ext>
    </p:extLst>
  </p:cSld>
  <p:clrMapOvr>
    <a:masterClrMapping/>
  </p:clrMapOvr>
</p:sld>
</file>

<file path=ppt/theme/theme1.xml><?xml version="1.0" encoding="utf-8"?>
<a:theme xmlns:a="http://schemas.openxmlformats.org/drawingml/2006/main" name="OTS多文化適応力向上研修外国人スタッ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5">
      <a:majorFont>
        <a:latin typeface="源ノ角ゴシック JP Regular"/>
        <a:ea typeface="源ノ角ゴシック JP Regular"/>
        <a:cs typeface=""/>
      </a:majorFont>
      <a:minorFont>
        <a:latin typeface="源ノ角ゴシック JP Regular"/>
        <a:ea typeface="源ノ角ゴシック JP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46541</TotalTime>
  <Words>724</Words>
  <Application>Microsoft Office PowerPoint</Application>
  <PresentationFormat>画面に合わせる (4:3)</PresentationFormat>
  <Paragraphs>244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26" baseType="lpstr">
      <vt:lpstr>Batang</vt:lpstr>
      <vt:lpstr>Gulim</vt:lpstr>
      <vt:lpstr>MingLiU</vt:lpstr>
      <vt:lpstr>ＭＳ Ｐゴシック</vt:lpstr>
      <vt:lpstr>ＭＳ 明朝</vt:lpstr>
      <vt:lpstr>Source Han Sans CN Regular</vt:lpstr>
      <vt:lpstr>Source Han Sans KR Normal</vt:lpstr>
      <vt:lpstr>Source Han Sans KR Regular</vt:lpstr>
      <vt:lpstr>Univers 55</vt:lpstr>
      <vt:lpstr>メイリオ</vt:lpstr>
      <vt:lpstr>源ノ角ゴシック JP Regular</vt:lpstr>
      <vt:lpstr>Arial</vt:lpstr>
      <vt:lpstr>Calibri</vt:lpstr>
      <vt:lpstr>Century</vt:lpstr>
      <vt:lpstr>Times New Roman</vt:lpstr>
      <vt:lpstr>OTS多文化適応力向上研修外国人スタッフ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ようこそことば勉強会</dc:title>
  <dc:creator>AIKO KAORI</dc:creator>
  <cp:lastModifiedBy>鈴木　藍</cp:lastModifiedBy>
  <cp:revision>1487</cp:revision>
  <cp:lastPrinted>2017-11-17T09:01:52Z</cp:lastPrinted>
  <dcterms:created xsi:type="dcterms:W3CDTF">2015-06-30T01:53:58Z</dcterms:created>
  <dcterms:modified xsi:type="dcterms:W3CDTF">2018-01-24T22:49:19Z</dcterms:modified>
</cp:coreProperties>
</file>